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7" r:id="rId3"/>
    <p:sldId id="266" r:id="rId4"/>
    <p:sldId id="267" r:id="rId5"/>
    <p:sldId id="268" r:id="rId6"/>
    <p:sldId id="269" r:id="rId7"/>
    <p:sldId id="270" r:id="rId8"/>
    <p:sldId id="271" r:id="rId9"/>
    <p:sldId id="263" r:id="rId10"/>
    <p:sldId id="258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2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635BDD-CAF0-4911-AF4F-F46E90F6CB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8C676C3-8C2B-4789-AC74-4869629A72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838571-B1AD-4BC9-A1E9-FCD7177A2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89F9-AE32-4EC8-8208-AFF500B9F653}" type="datetimeFigureOut">
              <a:rPr kumimoji="1" lang="ja-JP" altLang="en-US" smtClean="0"/>
              <a:t>2021/8/5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AEF01D-F527-467A-86D0-B78A8AB2A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E0A44E-F621-4D1C-B0BE-844F9FFA0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35A2-01C1-4965-A29F-90EEAD097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791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86C6DD-F25E-4D90-8406-0DF198B5B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F81449C-6F86-40AF-B9AE-4FD08B84B6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D75280-FFF3-47DF-8AB9-CBCF0A909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89F9-AE32-4EC8-8208-AFF500B9F653}" type="datetimeFigureOut">
              <a:rPr kumimoji="1" lang="ja-JP" altLang="en-US" smtClean="0"/>
              <a:t>2021/8/5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C02FEA-1609-458D-A113-6B377C3B2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67FD8A-1548-4159-9361-6CE7DFDB7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35A2-01C1-4965-A29F-90EEAD097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829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18E4F3D-F1FE-4BC7-A0E3-62F81C6646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B019A6A-98E1-4D44-BA07-C15A39E43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9BC741-6AD9-48B6-80CB-17AE2AC02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89F9-AE32-4EC8-8208-AFF500B9F653}" type="datetimeFigureOut">
              <a:rPr kumimoji="1" lang="ja-JP" altLang="en-US" smtClean="0"/>
              <a:t>2021/8/5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6D53A3-8A2D-419B-B610-DEB45A82B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5AB354-8101-402B-B541-6AAF11A69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35A2-01C1-4965-A29F-90EEAD097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959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B3CCCE-646B-40C5-A577-C924354BC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3607F48-52C4-484C-99A9-9BBBAD168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F1B2CD-72AD-4E45-B43F-3774DBCFE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89F9-AE32-4EC8-8208-AFF500B9F653}" type="datetimeFigureOut">
              <a:rPr kumimoji="1" lang="ja-JP" altLang="en-US" smtClean="0"/>
              <a:t>2021/8/5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D4B967-112A-4F50-9200-34FDA4794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A042FB-C2F2-40B2-BB5B-E0FC861A5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35A2-01C1-4965-A29F-90EEAD097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333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D16B6E-7F02-4E34-A8D0-74C60346E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09FEC16-F904-4853-A237-4DC92DD113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FCEE17-8975-424A-AEC5-0BA5E47D6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89F9-AE32-4EC8-8208-AFF500B9F653}" type="datetimeFigureOut">
              <a:rPr kumimoji="1" lang="ja-JP" altLang="en-US" smtClean="0"/>
              <a:t>2021/8/5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CB801B-AE2D-454F-BEC4-2E19001D6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1F91B2-60CE-438B-BB7F-CC821B10F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35A2-01C1-4965-A29F-90EEAD097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988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47C080-C3D1-4080-A8E0-395BE4CAF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A6B81E-B3AF-423C-8211-321D3BA369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AC55AC5-3202-40E7-85B0-61307CB8A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C3208F8-901B-4B65-B468-0E2015210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89F9-AE32-4EC8-8208-AFF500B9F653}" type="datetimeFigureOut">
              <a:rPr kumimoji="1" lang="ja-JP" altLang="en-US" smtClean="0"/>
              <a:t>2021/8/5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8BBFB4-B0A6-497E-B644-27B6C113D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107E3D-32A5-4580-9603-CD10F1919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35A2-01C1-4965-A29F-90EEAD097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76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8E9A3-300C-4CBA-A668-AAA0F6472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1AC82EC-5975-4451-9435-D4313A6ED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A202397-F083-4125-890C-96DC6787FB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6FCEDB4-47C5-4F9A-8AD9-2B35B46E89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980B920-92AB-4B8F-B666-ABA1EB74F5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73F3693-C9D3-4CDE-9DC0-F3C54DC3B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89F9-AE32-4EC8-8208-AFF500B9F653}" type="datetimeFigureOut">
              <a:rPr kumimoji="1" lang="ja-JP" altLang="en-US" smtClean="0"/>
              <a:t>2021/8/5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69D7DF1-DA91-4F13-BEE9-231344F10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D067F78-99F7-495D-8A57-99CEBDCDC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35A2-01C1-4965-A29F-90EEAD097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960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A9382A-DA9D-44A7-A664-90C4E084F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9EECF4C-6C74-469B-A1FD-7A2826B27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89F9-AE32-4EC8-8208-AFF500B9F653}" type="datetimeFigureOut">
              <a:rPr kumimoji="1" lang="ja-JP" altLang="en-US" smtClean="0"/>
              <a:t>2021/8/5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36F26A4-5024-4DA7-AC72-FA0DF6596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FDC0A8E-82A3-49C4-8B6A-9948E9118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35A2-01C1-4965-A29F-90EEAD097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360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1B868CD-DFE4-4ABF-9004-B4860F530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89F9-AE32-4EC8-8208-AFF500B9F653}" type="datetimeFigureOut">
              <a:rPr kumimoji="1" lang="ja-JP" altLang="en-US" smtClean="0"/>
              <a:t>2021/8/5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E49FD67-7442-4C81-8961-722FF11A4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BB3BD6C-1853-42B6-A085-D7AAC6F12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35A2-01C1-4965-A29F-90EEAD097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165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553948-9C51-457B-9F18-1E50A18EC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C87425-279C-4378-8917-CCA1EA9E0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3F66890-9803-4C41-9DEC-A03A80AB76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87749FF-68C4-4383-B309-FE07A35D1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89F9-AE32-4EC8-8208-AFF500B9F653}" type="datetimeFigureOut">
              <a:rPr kumimoji="1" lang="ja-JP" altLang="en-US" smtClean="0"/>
              <a:t>2021/8/5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BD9941D-A0F7-4232-B1D9-01228DFB5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101976D-9727-4CFE-8A10-0C16FFEE0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35A2-01C1-4965-A29F-90EEAD097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520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15A941-E476-4A23-AAF4-7BF437439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D4F2056-4985-4B8A-95ED-31B3D01F53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DCDE531-BEDA-409F-8D87-69FFD2BB8C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E77F895-6590-4649-9189-3F05495BF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89F9-AE32-4EC8-8208-AFF500B9F653}" type="datetimeFigureOut">
              <a:rPr kumimoji="1" lang="ja-JP" altLang="en-US" smtClean="0"/>
              <a:t>2021/8/5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C58F695-8C22-4F2B-80C6-E5FBD6605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4A5211-CF8B-4862-A61E-86B7D6135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35A2-01C1-4965-A29F-90EEAD097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659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84E134A-7341-4399-8970-92EE9C8C4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47C74A8-A4D0-4A0F-A5D1-F3B3B1064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D6A6B8-A36F-4028-A827-52B4D90F13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389F9-AE32-4EC8-8208-AFF500B9F653}" type="datetimeFigureOut">
              <a:rPr kumimoji="1" lang="ja-JP" altLang="en-US" smtClean="0"/>
              <a:t>2021/8/5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B621D1-4FD9-4504-BB09-B34C185FA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009301-0E1E-4CDD-B3D8-77BC1A9311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535A2-01C1-4965-A29F-90EEAD097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4928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ECD2B217-08E2-4C80-A6FD-36F67CD4D77C}"/>
              </a:ext>
            </a:extLst>
          </p:cNvPr>
          <p:cNvSpPr txBox="1"/>
          <p:nvPr/>
        </p:nvSpPr>
        <p:spPr>
          <a:xfrm>
            <a:off x="9902805" y="6432274"/>
            <a:ext cx="2133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/>
              <a:t>※2021</a:t>
            </a:r>
            <a:r>
              <a:rPr lang="ja-JP" altLang="en-US" sz="1400" b="1" dirty="0"/>
              <a:t>年</a:t>
            </a:r>
            <a:r>
              <a:rPr lang="en-US" altLang="ja-JP" sz="1400" b="1" dirty="0"/>
              <a:t>8</a:t>
            </a:r>
            <a:r>
              <a:rPr lang="ja-JP" altLang="en-US" sz="1400" b="1" dirty="0"/>
              <a:t>月時点のもの</a:t>
            </a:r>
            <a:endParaRPr kumimoji="1" lang="en-US" altLang="ja-JP" sz="1400" b="1" dirty="0"/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B3B2930E-337F-40FD-8A8A-6EBF8EEDC2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729000"/>
              </p:ext>
            </p:extLst>
          </p:nvPr>
        </p:nvGraphicFramePr>
        <p:xfrm>
          <a:off x="326686" y="1511648"/>
          <a:ext cx="11538627" cy="3567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3303">
                  <a:extLst>
                    <a:ext uri="{9D8B030D-6E8A-4147-A177-3AD203B41FA5}">
                      <a16:colId xmlns:a16="http://schemas.microsoft.com/office/drawing/2014/main" val="38400251"/>
                    </a:ext>
                  </a:extLst>
                </a:gridCol>
                <a:gridCol w="2375841">
                  <a:extLst>
                    <a:ext uri="{9D8B030D-6E8A-4147-A177-3AD203B41FA5}">
                      <a16:colId xmlns:a16="http://schemas.microsoft.com/office/drawing/2014/main" val="747733876"/>
                    </a:ext>
                  </a:extLst>
                </a:gridCol>
                <a:gridCol w="2063689">
                  <a:extLst>
                    <a:ext uri="{9D8B030D-6E8A-4147-A177-3AD203B41FA5}">
                      <a16:colId xmlns:a16="http://schemas.microsoft.com/office/drawing/2014/main" val="3448293226"/>
                    </a:ext>
                  </a:extLst>
                </a:gridCol>
                <a:gridCol w="2222360">
                  <a:extLst>
                    <a:ext uri="{9D8B030D-6E8A-4147-A177-3AD203B41FA5}">
                      <a16:colId xmlns:a16="http://schemas.microsoft.com/office/drawing/2014/main" val="2100540503"/>
                    </a:ext>
                  </a:extLst>
                </a:gridCol>
                <a:gridCol w="1933434">
                  <a:extLst>
                    <a:ext uri="{9D8B030D-6E8A-4147-A177-3AD203B41FA5}">
                      <a16:colId xmlns:a16="http://schemas.microsoft.com/office/drawing/2014/main" val="3343451973"/>
                    </a:ext>
                  </a:extLst>
                </a:gridCol>
              </a:tblGrid>
              <a:tr h="71438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肥後銀行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熊本銀行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981032"/>
                  </a:ext>
                </a:extLst>
              </a:tr>
              <a:tr h="102685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団信種類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通常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全疾病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通常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8</a:t>
                      </a:r>
                      <a:r>
                        <a:rPr kumimoji="1" lang="ja-JP" altLang="en-US" b="1" dirty="0"/>
                        <a:t>大疾病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069463"/>
                  </a:ext>
                </a:extLst>
              </a:tr>
              <a:tr h="6868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最低金利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0.825%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1.025%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0.725%</a:t>
                      </a:r>
                      <a:endParaRPr kumimoji="1" lang="ja-JP" altLang="en-US" b="1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0.825%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627771"/>
                  </a:ext>
                </a:extLst>
              </a:tr>
              <a:tr h="5876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月返済額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13</a:t>
                      </a:r>
                      <a:r>
                        <a:rPr kumimoji="1" lang="ja-JP" altLang="en-US" b="1" dirty="0"/>
                        <a:t>万</a:t>
                      </a:r>
                      <a:r>
                        <a:rPr kumimoji="1" lang="en-US" altLang="ja-JP" b="1" dirty="0"/>
                        <a:t>7101</a:t>
                      </a:r>
                      <a:r>
                        <a:rPr kumimoji="1" lang="ja-JP" altLang="en-US" b="1" dirty="0"/>
                        <a:t>円</a:t>
                      </a:r>
                      <a:endParaRPr kumimoji="1" lang="en-US" altLang="ja-JP" b="1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14</a:t>
                      </a:r>
                      <a:r>
                        <a:rPr kumimoji="1" lang="ja-JP" altLang="en-US" b="1" dirty="0"/>
                        <a:t>万</a:t>
                      </a:r>
                      <a:r>
                        <a:rPr kumimoji="1" lang="en-US" altLang="ja-JP" b="1" dirty="0"/>
                        <a:t>1726</a:t>
                      </a:r>
                      <a:r>
                        <a:rPr kumimoji="1" lang="ja-JP" altLang="en-US" b="1" dirty="0"/>
                        <a:t>円</a:t>
                      </a:r>
                      <a:endParaRPr kumimoji="1" lang="en-US" altLang="ja-JP" b="1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1" dirty="0"/>
                        <a:t>13</a:t>
                      </a:r>
                      <a:r>
                        <a:rPr kumimoji="1" lang="ja-JP" altLang="en-US" b="1" dirty="0"/>
                        <a:t>万</a:t>
                      </a:r>
                      <a:r>
                        <a:rPr kumimoji="1" lang="en-US" altLang="ja-JP" b="1" dirty="0"/>
                        <a:t>4825</a:t>
                      </a:r>
                      <a:r>
                        <a:rPr kumimoji="1" lang="ja-JP" altLang="en-US" b="1" dirty="0"/>
                        <a:t>円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13</a:t>
                      </a:r>
                      <a:r>
                        <a:rPr kumimoji="1" lang="ja-JP" altLang="en-US" b="1" dirty="0"/>
                        <a:t>万</a:t>
                      </a:r>
                      <a:r>
                        <a:rPr kumimoji="1" lang="en-US" altLang="ja-JP" b="1" dirty="0"/>
                        <a:t>7101</a:t>
                      </a:r>
                      <a:r>
                        <a:rPr kumimoji="1" lang="ja-JP" altLang="en-US" b="1" dirty="0"/>
                        <a:t>円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082596"/>
                  </a:ext>
                </a:extLst>
              </a:tr>
              <a:tr h="5513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総返済額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5758</a:t>
                      </a:r>
                      <a:r>
                        <a:rPr kumimoji="1" lang="ja-JP" altLang="en-US" b="1" dirty="0"/>
                        <a:t>万</a:t>
                      </a:r>
                      <a:r>
                        <a:rPr kumimoji="1" lang="en-US" altLang="ja-JP" b="1" dirty="0"/>
                        <a:t>2542</a:t>
                      </a:r>
                      <a:r>
                        <a:rPr kumimoji="1" lang="ja-JP" altLang="en-US" b="1" dirty="0"/>
                        <a:t>円</a:t>
                      </a:r>
                      <a:endParaRPr kumimoji="1" lang="en-US" altLang="ja-JP" b="1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5952</a:t>
                      </a:r>
                      <a:r>
                        <a:rPr kumimoji="1" lang="ja-JP" altLang="en-US" b="1" dirty="0"/>
                        <a:t>万</a:t>
                      </a:r>
                      <a:r>
                        <a:rPr kumimoji="1" lang="en-US" altLang="ja-JP" b="1" dirty="0"/>
                        <a:t>4754</a:t>
                      </a:r>
                      <a:r>
                        <a:rPr kumimoji="1" lang="ja-JP" altLang="en-US" b="1" dirty="0"/>
                        <a:t>円</a:t>
                      </a:r>
                      <a:endParaRPr kumimoji="1" lang="en-US" altLang="ja-JP" b="1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1" dirty="0"/>
                        <a:t>5662</a:t>
                      </a:r>
                      <a:r>
                        <a:rPr kumimoji="1" lang="ja-JP" altLang="en-US" b="1" dirty="0"/>
                        <a:t>万</a:t>
                      </a:r>
                      <a:r>
                        <a:rPr kumimoji="1" lang="en-US" altLang="ja-JP" b="1" dirty="0"/>
                        <a:t>6566</a:t>
                      </a:r>
                      <a:r>
                        <a:rPr kumimoji="1" lang="ja-JP" altLang="en-US" b="1" dirty="0"/>
                        <a:t>円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5758</a:t>
                      </a:r>
                      <a:r>
                        <a:rPr kumimoji="1" lang="ja-JP" altLang="en-US" b="1" dirty="0"/>
                        <a:t>万</a:t>
                      </a:r>
                      <a:r>
                        <a:rPr kumimoji="1" lang="en-US" altLang="ja-JP" b="1" dirty="0"/>
                        <a:t>2542</a:t>
                      </a:r>
                      <a:r>
                        <a:rPr kumimoji="1" lang="ja-JP" altLang="en-US" b="1" dirty="0"/>
                        <a:t>円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77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475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C4F23C4-9CEA-426C-A899-946218494BF4}"/>
              </a:ext>
            </a:extLst>
          </p:cNvPr>
          <p:cNvSpPr/>
          <p:nvPr/>
        </p:nvSpPr>
        <p:spPr>
          <a:xfrm>
            <a:off x="1754038" y="3002961"/>
            <a:ext cx="793630" cy="352435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待機期間</a:t>
            </a:r>
            <a:endParaRPr kumimoji="1" lang="en-US" altLang="ja-JP" dirty="0"/>
          </a:p>
          <a:p>
            <a:pPr algn="ctr"/>
            <a:r>
              <a:rPr kumimoji="1" lang="en-US" altLang="ja-JP" dirty="0"/>
              <a:t>3</a:t>
            </a:r>
            <a:r>
              <a:rPr kumimoji="1" lang="ja-JP" altLang="en-US" dirty="0"/>
              <a:t>カ月</a:t>
            </a:r>
          </a:p>
        </p:txBody>
      </p:sp>
      <p:sp>
        <p:nvSpPr>
          <p:cNvPr id="3" name="矢印: 五方向 2">
            <a:extLst>
              <a:ext uri="{FF2B5EF4-FFF2-40B4-BE49-F238E27FC236}">
                <a16:creationId xmlns:a16="http://schemas.microsoft.com/office/drawing/2014/main" id="{4EBBDAA9-19D9-49F4-A2F9-7EF5431D28FF}"/>
              </a:ext>
            </a:extLst>
          </p:cNvPr>
          <p:cNvSpPr/>
          <p:nvPr/>
        </p:nvSpPr>
        <p:spPr>
          <a:xfrm>
            <a:off x="1754038" y="465826"/>
            <a:ext cx="10023894" cy="684363"/>
          </a:xfrm>
          <a:prstGeom prst="homePlat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/>
              <a:t>ローン返済期間／保険期間</a:t>
            </a:r>
            <a:endParaRPr lang="en-US" altLang="ja-JP" sz="2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20FC20-B490-4020-80B2-9279E4931988}"/>
              </a:ext>
            </a:extLst>
          </p:cNvPr>
          <p:cNvSpPr txBox="1"/>
          <p:nvPr/>
        </p:nvSpPr>
        <p:spPr>
          <a:xfrm>
            <a:off x="276045" y="4142952"/>
            <a:ext cx="1107996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</a:rPr>
              <a:t>肥後銀行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607170C-231C-4FD1-BBEA-3A68F0C74E92}"/>
              </a:ext>
            </a:extLst>
          </p:cNvPr>
          <p:cNvSpPr/>
          <p:nvPr/>
        </p:nvSpPr>
        <p:spPr>
          <a:xfrm>
            <a:off x="3841629" y="3002962"/>
            <a:ext cx="4175186" cy="10179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矢印: 五方向 6">
            <a:extLst>
              <a:ext uri="{FF2B5EF4-FFF2-40B4-BE49-F238E27FC236}">
                <a16:creationId xmlns:a16="http://schemas.microsoft.com/office/drawing/2014/main" id="{FBB86A71-0260-4253-897A-4CF54FE372DA}"/>
              </a:ext>
            </a:extLst>
          </p:cNvPr>
          <p:cNvSpPr/>
          <p:nvPr/>
        </p:nvSpPr>
        <p:spPr>
          <a:xfrm>
            <a:off x="3047999" y="2524665"/>
            <a:ext cx="4968816" cy="292027"/>
          </a:xfrm>
          <a:prstGeom prst="homePlat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継続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8" name="矢印: 五方向 7">
            <a:extLst>
              <a:ext uri="{FF2B5EF4-FFF2-40B4-BE49-F238E27FC236}">
                <a16:creationId xmlns:a16="http://schemas.microsoft.com/office/drawing/2014/main" id="{DCED42A9-295C-429C-9BC2-F7D9439D1B76}"/>
              </a:ext>
            </a:extLst>
          </p:cNvPr>
          <p:cNvSpPr/>
          <p:nvPr/>
        </p:nvSpPr>
        <p:spPr>
          <a:xfrm>
            <a:off x="8016815" y="2524665"/>
            <a:ext cx="2743200" cy="292027"/>
          </a:xfrm>
          <a:prstGeom prst="homePlat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</a:rPr>
              <a:t>12</a:t>
            </a:r>
            <a:r>
              <a:rPr lang="ja-JP" altLang="en-US" sz="1600" b="1" dirty="0">
                <a:solidFill>
                  <a:schemeClr val="tx1"/>
                </a:solidFill>
              </a:rPr>
              <a:t>か月経過後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EA5340F-5487-4A1C-8250-89A6F149D850}"/>
              </a:ext>
            </a:extLst>
          </p:cNvPr>
          <p:cNvSpPr/>
          <p:nvPr/>
        </p:nvSpPr>
        <p:spPr>
          <a:xfrm>
            <a:off x="3841629" y="4031411"/>
            <a:ext cx="4175185" cy="10179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0160C05-A8F4-41F9-BD24-AB3D6BFC3720}"/>
              </a:ext>
            </a:extLst>
          </p:cNvPr>
          <p:cNvSpPr/>
          <p:nvPr/>
        </p:nvSpPr>
        <p:spPr>
          <a:xfrm>
            <a:off x="8016813" y="2990490"/>
            <a:ext cx="2743199" cy="205883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9D79186-3170-46A0-A138-DAD582A2E490}"/>
              </a:ext>
            </a:extLst>
          </p:cNvPr>
          <p:cNvSpPr txBox="1"/>
          <p:nvPr/>
        </p:nvSpPr>
        <p:spPr>
          <a:xfrm>
            <a:off x="4575687" y="3087705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５大疾病で</a:t>
            </a:r>
            <a:r>
              <a:rPr lang="ja-JP" altLang="en-US" b="1" u="sng" dirty="0">
                <a:solidFill>
                  <a:srgbClr val="FF0000"/>
                </a:solidFill>
              </a:rPr>
              <a:t>就業不能状態</a:t>
            </a:r>
            <a:endParaRPr kumimoji="1" lang="ja-JP" altLang="en-US" b="1" u="sng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BEBE04C-7F86-4953-9C8D-0B69AFC9D72A}"/>
              </a:ext>
            </a:extLst>
          </p:cNvPr>
          <p:cNvSpPr txBox="1"/>
          <p:nvPr/>
        </p:nvSpPr>
        <p:spPr>
          <a:xfrm>
            <a:off x="4567309" y="4142952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８大疾病以外で</a:t>
            </a:r>
            <a:r>
              <a:rPr lang="ja-JP" altLang="en-US" b="1" u="sng" dirty="0">
                <a:solidFill>
                  <a:srgbClr val="FF0000"/>
                </a:solidFill>
              </a:rPr>
              <a:t>就業不能</a:t>
            </a:r>
            <a:endParaRPr kumimoji="1" lang="ja-JP" altLang="en-US" b="1" u="sng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BB3FC4E-81F1-4C75-9C6F-9C5FEC3DF24E}"/>
              </a:ext>
            </a:extLst>
          </p:cNvPr>
          <p:cNvSpPr txBox="1"/>
          <p:nvPr/>
        </p:nvSpPr>
        <p:spPr>
          <a:xfrm>
            <a:off x="4114358" y="3533184"/>
            <a:ext cx="4011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ローン返済額を保障（最長</a:t>
            </a:r>
            <a:r>
              <a:rPr kumimoji="1" lang="en-US" altLang="ja-JP" b="1" dirty="0"/>
              <a:t>11</a:t>
            </a:r>
            <a:r>
              <a:rPr kumimoji="1" lang="ja-JP" altLang="en-US" b="1" dirty="0"/>
              <a:t>カ月）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57A2759-F4CF-4169-82DC-58C74F08C782}"/>
              </a:ext>
            </a:extLst>
          </p:cNvPr>
          <p:cNvSpPr txBox="1"/>
          <p:nvPr/>
        </p:nvSpPr>
        <p:spPr>
          <a:xfrm>
            <a:off x="4114358" y="4545854"/>
            <a:ext cx="4011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ローン返済額を保障（最長</a:t>
            </a:r>
            <a:r>
              <a:rPr kumimoji="1" lang="en-US" altLang="ja-JP" b="1" dirty="0"/>
              <a:t>11</a:t>
            </a:r>
            <a:r>
              <a:rPr kumimoji="1" lang="ja-JP" altLang="en-US" b="1" dirty="0"/>
              <a:t>カ月）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031175E-524E-4AAF-8ED2-D6CFB2224050}"/>
              </a:ext>
            </a:extLst>
          </p:cNvPr>
          <p:cNvSpPr txBox="1"/>
          <p:nvPr/>
        </p:nvSpPr>
        <p:spPr>
          <a:xfrm>
            <a:off x="8089455" y="3863446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u="sng" dirty="0">
                <a:solidFill>
                  <a:srgbClr val="FF0000"/>
                </a:solidFill>
              </a:rPr>
              <a:t>ローン残高相当額を保障</a:t>
            </a: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4671C753-316B-4AF6-B9ED-D21E02812258}"/>
              </a:ext>
            </a:extLst>
          </p:cNvPr>
          <p:cNvCxnSpPr/>
          <p:nvPr/>
        </p:nvCxnSpPr>
        <p:spPr>
          <a:xfrm>
            <a:off x="1733489" y="1306351"/>
            <a:ext cx="0" cy="5469147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1EC057A-1C30-4D60-9EF7-8548C39AC4A1}"/>
              </a:ext>
            </a:extLst>
          </p:cNvPr>
          <p:cNvSpPr txBox="1"/>
          <p:nvPr/>
        </p:nvSpPr>
        <p:spPr>
          <a:xfrm>
            <a:off x="357744" y="2561159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rgbClr val="FF0000"/>
                </a:solidFill>
              </a:rPr>
              <a:t>ローン実行日⇒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DCCA9200-7E0D-4091-800E-56AF640C5904}"/>
              </a:ext>
            </a:extLst>
          </p:cNvPr>
          <p:cNvSpPr/>
          <p:nvPr/>
        </p:nvSpPr>
        <p:spPr>
          <a:xfrm>
            <a:off x="3047999" y="3002962"/>
            <a:ext cx="793630" cy="35243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</a:rPr>
              <a:t>就業不能</a:t>
            </a:r>
            <a:endParaRPr lang="en-US" altLang="ja-JP" sz="12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保険金</a:t>
            </a:r>
            <a:endParaRPr kumimoji="1" lang="en-US" altLang="ja-JP" sz="1200" b="1" dirty="0">
              <a:solidFill>
                <a:schemeClr val="tx1"/>
              </a:solidFill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A3CBA0C2-4BC7-4D3E-A2B2-4B89C7C17598}"/>
              </a:ext>
            </a:extLst>
          </p:cNvPr>
          <p:cNvSpPr/>
          <p:nvPr/>
        </p:nvSpPr>
        <p:spPr>
          <a:xfrm>
            <a:off x="4433978" y="5049328"/>
            <a:ext cx="6326034" cy="147799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B1CC883-33BD-423E-8A1B-7D05E5832D7D}"/>
              </a:ext>
            </a:extLst>
          </p:cNvPr>
          <p:cNvSpPr txBox="1"/>
          <p:nvPr/>
        </p:nvSpPr>
        <p:spPr>
          <a:xfrm>
            <a:off x="2987789" y="5431951"/>
            <a:ext cx="5529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u="sng" dirty="0">
                <a:solidFill>
                  <a:srgbClr val="FF0000"/>
                </a:solidFill>
              </a:rPr>
              <a:t>急性心筋梗塞・脳卒中で所定の状態が</a:t>
            </a:r>
            <a:r>
              <a:rPr kumimoji="1" lang="en-US" altLang="ja-JP" b="1" u="sng" dirty="0">
                <a:solidFill>
                  <a:srgbClr val="FF0000"/>
                </a:solidFill>
              </a:rPr>
              <a:t>60</a:t>
            </a:r>
            <a:r>
              <a:rPr kumimoji="1" lang="ja-JP" altLang="en-US" b="1" u="sng" dirty="0">
                <a:solidFill>
                  <a:srgbClr val="FF0000"/>
                </a:solidFill>
              </a:rPr>
              <a:t>日以上継続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D2E5D86C-720B-4433-AED0-387DB00243E9}"/>
              </a:ext>
            </a:extLst>
          </p:cNvPr>
          <p:cNvSpPr txBox="1"/>
          <p:nvPr/>
        </p:nvSpPr>
        <p:spPr>
          <a:xfrm>
            <a:off x="8053442" y="5935425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u="sng" dirty="0">
                <a:solidFill>
                  <a:srgbClr val="FF0000"/>
                </a:solidFill>
              </a:rPr>
              <a:t>ローン残高相当額を保障</a:t>
            </a:r>
            <a:endParaRPr kumimoji="1" lang="ja-JP" altLang="en-US" b="1" u="sng" dirty="0">
              <a:solidFill>
                <a:srgbClr val="FF0000"/>
              </a:solidFill>
            </a:endParaRP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5EA99CF3-DF61-4CF1-BFBB-D491D54B54A8}"/>
              </a:ext>
            </a:extLst>
          </p:cNvPr>
          <p:cNvCxnSpPr/>
          <p:nvPr/>
        </p:nvCxnSpPr>
        <p:spPr>
          <a:xfrm>
            <a:off x="3047999" y="5922284"/>
            <a:ext cx="1368726" cy="0"/>
          </a:xfrm>
          <a:prstGeom prst="straightConnector1">
            <a:avLst/>
          </a:prstGeom>
          <a:ln w="38100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5648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ECD2B217-08E2-4C80-A6FD-36F67CD4D77C}"/>
              </a:ext>
            </a:extLst>
          </p:cNvPr>
          <p:cNvSpPr txBox="1"/>
          <p:nvPr/>
        </p:nvSpPr>
        <p:spPr>
          <a:xfrm>
            <a:off x="9902805" y="6432274"/>
            <a:ext cx="2133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/>
              <a:t>※2021</a:t>
            </a:r>
            <a:r>
              <a:rPr lang="ja-JP" altLang="en-US" sz="1400" b="1" dirty="0"/>
              <a:t>年</a:t>
            </a:r>
            <a:r>
              <a:rPr lang="en-US" altLang="ja-JP" sz="1400" b="1" dirty="0"/>
              <a:t>5</a:t>
            </a:r>
            <a:r>
              <a:rPr lang="ja-JP" altLang="en-US" sz="1400" b="1" dirty="0"/>
              <a:t>月時点のもの</a:t>
            </a:r>
            <a:endParaRPr kumimoji="1" lang="en-US" altLang="ja-JP" sz="1400" b="1" dirty="0"/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B3B2930E-337F-40FD-8A8A-6EBF8EEDC2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462833"/>
              </p:ext>
            </p:extLst>
          </p:nvPr>
        </p:nvGraphicFramePr>
        <p:xfrm>
          <a:off x="241539" y="373811"/>
          <a:ext cx="11708922" cy="6266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2974">
                  <a:extLst>
                    <a:ext uri="{9D8B030D-6E8A-4147-A177-3AD203B41FA5}">
                      <a16:colId xmlns:a16="http://schemas.microsoft.com/office/drawing/2014/main" val="38400251"/>
                    </a:ext>
                  </a:extLst>
                </a:gridCol>
                <a:gridCol w="3902974">
                  <a:extLst>
                    <a:ext uri="{9D8B030D-6E8A-4147-A177-3AD203B41FA5}">
                      <a16:colId xmlns:a16="http://schemas.microsoft.com/office/drawing/2014/main" val="747733876"/>
                    </a:ext>
                  </a:extLst>
                </a:gridCol>
                <a:gridCol w="3902974">
                  <a:extLst>
                    <a:ext uri="{9D8B030D-6E8A-4147-A177-3AD203B41FA5}">
                      <a16:colId xmlns:a16="http://schemas.microsoft.com/office/drawing/2014/main" val="2100540503"/>
                    </a:ext>
                  </a:extLst>
                </a:gridCol>
              </a:tblGrid>
              <a:tr h="65560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イオン銀行</a:t>
                      </a:r>
                    </a:p>
                  </a:txBody>
                  <a:tcPr anchor="ctr"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肥後銀行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981032"/>
                  </a:ext>
                </a:extLst>
              </a:tr>
              <a:tr h="935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金利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０．５２％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０．８２５％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069463"/>
                  </a:ext>
                </a:extLst>
              </a:tr>
              <a:tr h="935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手数料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融資額の２．２％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５５，０００円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627771"/>
                  </a:ext>
                </a:extLst>
              </a:tr>
              <a:tr h="935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つなぎ融資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店舗のみ受付</a:t>
                      </a:r>
                      <a:endParaRPr kumimoji="1" lang="en-US" altLang="ja-JP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なし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627551"/>
                  </a:ext>
                </a:extLst>
              </a:tr>
              <a:tr h="935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収入合算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連帯保証・ペアローン</a:t>
                      </a:r>
                      <a:endParaRPr kumimoji="1" lang="en-US" altLang="ja-JP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連帯保証・連帯債務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77512"/>
                  </a:ext>
                </a:extLst>
              </a:tr>
              <a:tr h="9350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5</a:t>
                      </a:r>
                      <a:r>
                        <a:rPr kumimoji="1" lang="ja-JP" altLang="en-US" b="1" dirty="0"/>
                        <a:t>年・</a:t>
                      </a:r>
                      <a:r>
                        <a:rPr kumimoji="1" lang="en-US" altLang="ja-JP" b="1" dirty="0"/>
                        <a:t>125%</a:t>
                      </a:r>
                      <a:r>
                        <a:rPr kumimoji="1" lang="ja-JP" altLang="en-US" b="1" dirty="0"/>
                        <a:t>ルール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有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有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008394"/>
                  </a:ext>
                </a:extLst>
              </a:tr>
              <a:tr h="935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その他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イオンでの買い物５％</a:t>
                      </a:r>
                      <a:r>
                        <a:rPr kumimoji="1" lang="en-US" altLang="ja-JP" b="1" dirty="0"/>
                        <a:t>OFF</a:t>
                      </a:r>
                      <a:endParaRPr kumimoji="1" lang="ja-JP" altLang="en-US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388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296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FF691B4A-DFA2-4E3F-AA74-8E8B84317DEB}"/>
              </a:ext>
            </a:extLst>
          </p:cNvPr>
          <p:cNvCxnSpPr>
            <a:cxnSpLocks/>
          </p:cNvCxnSpPr>
          <p:nvPr/>
        </p:nvCxnSpPr>
        <p:spPr>
          <a:xfrm>
            <a:off x="1708031" y="1385978"/>
            <a:ext cx="9236014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138659BE-EFE1-4CBD-812F-C25705A7A7E0}"/>
              </a:ext>
            </a:extLst>
          </p:cNvPr>
          <p:cNvCxnSpPr>
            <a:cxnSpLocks/>
          </p:cNvCxnSpPr>
          <p:nvPr/>
        </p:nvCxnSpPr>
        <p:spPr>
          <a:xfrm>
            <a:off x="4945811" y="2007079"/>
            <a:ext cx="5998234" cy="0"/>
          </a:xfrm>
          <a:prstGeom prst="straightConnector1">
            <a:avLst/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1BA5953D-FCB7-4E37-9CE9-2F5978B00E71}"/>
              </a:ext>
            </a:extLst>
          </p:cNvPr>
          <p:cNvCxnSpPr>
            <a:cxnSpLocks/>
          </p:cNvCxnSpPr>
          <p:nvPr/>
        </p:nvCxnSpPr>
        <p:spPr>
          <a:xfrm>
            <a:off x="1782793" y="5170734"/>
            <a:ext cx="9086490" cy="0"/>
          </a:xfrm>
          <a:prstGeom prst="straightConnector1">
            <a:avLst/>
          </a:prstGeom>
          <a:ln w="127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D9428CF-7CEC-43F8-A431-A902FC881379}"/>
              </a:ext>
            </a:extLst>
          </p:cNvPr>
          <p:cNvSpPr txBox="1"/>
          <p:nvPr/>
        </p:nvSpPr>
        <p:spPr>
          <a:xfrm>
            <a:off x="69011" y="1431985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イオン銀行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46C91F-4807-4ACC-9CDF-54496B97805F}"/>
              </a:ext>
            </a:extLst>
          </p:cNvPr>
          <p:cNvSpPr txBox="1"/>
          <p:nvPr/>
        </p:nvSpPr>
        <p:spPr>
          <a:xfrm>
            <a:off x="184427" y="498606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肥後銀行</a:t>
            </a:r>
            <a:endParaRPr kumimoji="1"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8FB9403-53E2-4C06-8AFE-49C4842C84DC}"/>
              </a:ext>
            </a:extLst>
          </p:cNvPr>
          <p:cNvSpPr txBox="1"/>
          <p:nvPr/>
        </p:nvSpPr>
        <p:spPr>
          <a:xfrm>
            <a:off x="1551960" y="1108819"/>
            <a:ext cx="461665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dirty="0"/>
              <a:t>土地決済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CD9DE21-70A1-403E-8FFE-BD4FDA1717D5}"/>
              </a:ext>
            </a:extLst>
          </p:cNvPr>
          <p:cNvSpPr txBox="1"/>
          <p:nvPr/>
        </p:nvSpPr>
        <p:spPr>
          <a:xfrm>
            <a:off x="1551960" y="4662902"/>
            <a:ext cx="461665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dirty="0"/>
              <a:t>土地決済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4897D25-9B7C-4925-8281-1886231EBE04}"/>
              </a:ext>
            </a:extLst>
          </p:cNvPr>
          <p:cNvSpPr txBox="1"/>
          <p:nvPr/>
        </p:nvSpPr>
        <p:spPr>
          <a:xfrm>
            <a:off x="4714978" y="1108819"/>
            <a:ext cx="461665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eaVert" wrap="none" rtlCol="0">
            <a:spAutoFit/>
          </a:bodyPr>
          <a:lstStyle/>
          <a:p>
            <a:r>
              <a:rPr lang="ja-JP" altLang="en-US" dirty="0"/>
              <a:t>建物完成</a:t>
            </a:r>
            <a:endParaRPr kumimoji="1"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B4252B7-B368-4D11-BD0A-8165B463610A}"/>
              </a:ext>
            </a:extLst>
          </p:cNvPr>
          <p:cNvSpPr txBox="1"/>
          <p:nvPr/>
        </p:nvSpPr>
        <p:spPr>
          <a:xfrm>
            <a:off x="2311879" y="1108819"/>
            <a:ext cx="15456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/>
              <a:t>住宅ローン</a:t>
            </a:r>
            <a:r>
              <a:rPr lang="en-US" altLang="ja-JP" sz="1100" dirty="0"/>
              <a:t>A</a:t>
            </a:r>
            <a:r>
              <a:rPr lang="ja-JP" altLang="en-US" sz="1100" dirty="0"/>
              <a:t>（土地）</a:t>
            </a:r>
            <a:endParaRPr kumimoji="1" lang="ja-JP" altLang="en-US" sz="11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A44CC34-D11E-4940-AFB2-530CC15C90DA}"/>
              </a:ext>
            </a:extLst>
          </p:cNvPr>
          <p:cNvSpPr txBox="1"/>
          <p:nvPr/>
        </p:nvSpPr>
        <p:spPr>
          <a:xfrm>
            <a:off x="5323192" y="1690780"/>
            <a:ext cx="15504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/>
              <a:t>住宅ローン</a:t>
            </a:r>
            <a:r>
              <a:rPr lang="en-US" altLang="ja-JP" sz="1100" dirty="0"/>
              <a:t>B</a:t>
            </a:r>
            <a:r>
              <a:rPr lang="ja-JP" altLang="en-US" sz="1100" dirty="0"/>
              <a:t>（建物）</a:t>
            </a:r>
            <a:endParaRPr kumimoji="1" lang="ja-JP" altLang="en-US" sz="11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60A258B-9B58-469E-86A0-4FEFE3B1630C}"/>
              </a:ext>
            </a:extLst>
          </p:cNvPr>
          <p:cNvSpPr txBox="1"/>
          <p:nvPr/>
        </p:nvSpPr>
        <p:spPr>
          <a:xfrm>
            <a:off x="2142921" y="4855263"/>
            <a:ext cx="19303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/>
              <a:t>住宅ローン</a:t>
            </a:r>
            <a:r>
              <a:rPr lang="en-US" altLang="ja-JP" sz="1100" dirty="0"/>
              <a:t>A</a:t>
            </a:r>
            <a:r>
              <a:rPr lang="ja-JP" altLang="en-US" sz="1100" dirty="0"/>
              <a:t>（土地</a:t>
            </a:r>
            <a:r>
              <a:rPr lang="en-US" altLang="ja-JP" sz="1100" dirty="0"/>
              <a:t>+</a:t>
            </a:r>
            <a:r>
              <a:rPr lang="ja-JP" altLang="en-US" sz="1100" dirty="0"/>
              <a:t>建物）</a:t>
            </a:r>
            <a:endParaRPr kumimoji="1" lang="ja-JP" altLang="en-US" sz="11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108B1987-72FD-4FB9-8949-141D9E7AC5CE}"/>
              </a:ext>
            </a:extLst>
          </p:cNvPr>
          <p:cNvSpPr txBox="1"/>
          <p:nvPr/>
        </p:nvSpPr>
        <p:spPr>
          <a:xfrm>
            <a:off x="4714978" y="4662901"/>
            <a:ext cx="461665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eaVert" wrap="none" rtlCol="0">
            <a:spAutoFit/>
          </a:bodyPr>
          <a:lstStyle/>
          <a:p>
            <a:r>
              <a:rPr lang="ja-JP" altLang="en-US" dirty="0"/>
              <a:t>建物完成</a:t>
            </a:r>
            <a:endParaRPr kumimoji="1" lang="ja-JP" altLang="en-US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2E7EFDD-388B-4E5E-8F97-A5BA8D97B3B1}"/>
              </a:ext>
            </a:extLst>
          </p:cNvPr>
          <p:cNvSpPr txBox="1"/>
          <p:nvPr/>
        </p:nvSpPr>
        <p:spPr>
          <a:xfrm>
            <a:off x="1708031" y="5839986"/>
            <a:ext cx="23278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金利のみ支払う</a:t>
            </a:r>
            <a:r>
              <a:rPr kumimoji="1" lang="en-US" altLang="ja-JP" sz="1200" dirty="0"/>
              <a:t>or</a:t>
            </a:r>
            <a:r>
              <a:rPr lang="ja-JP" altLang="en-US" sz="1200" dirty="0"/>
              <a:t>全額返済開始</a:t>
            </a:r>
            <a:endParaRPr lang="en-US" altLang="ja-JP" sz="1200" dirty="0"/>
          </a:p>
          <a:p>
            <a:r>
              <a:rPr kumimoji="1" lang="en-US" altLang="ja-JP" sz="1200" dirty="0"/>
              <a:t>※</a:t>
            </a:r>
            <a:r>
              <a:rPr kumimoji="1" lang="ja-JP" altLang="en-US" sz="1200" dirty="0"/>
              <a:t>選択可能</a:t>
            </a:r>
            <a:endParaRPr kumimoji="1" lang="en-US" altLang="ja-JP" sz="12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431DBED-69EC-4869-B0AD-3B053D3CDDD0}"/>
              </a:ext>
            </a:extLst>
          </p:cNvPr>
          <p:cNvSpPr txBox="1"/>
          <p:nvPr/>
        </p:nvSpPr>
        <p:spPr>
          <a:xfrm>
            <a:off x="1708031" y="2239897"/>
            <a:ext cx="1976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住宅ローン</a:t>
            </a:r>
            <a:r>
              <a:rPr kumimoji="1" lang="en-US" altLang="ja-JP" sz="1200" dirty="0"/>
              <a:t>A</a:t>
            </a:r>
            <a:r>
              <a:rPr kumimoji="1" lang="ja-JP" altLang="en-US" sz="1200" dirty="0"/>
              <a:t>の支払い開始</a:t>
            </a:r>
            <a:endParaRPr kumimoji="1" lang="en-US" altLang="ja-JP" sz="12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DC200A1-B62B-4AE6-B0B9-0B245A853493}"/>
              </a:ext>
            </a:extLst>
          </p:cNvPr>
          <p:cNvSpPr txBox="1"/>
          <p:nvPr/>
        </p:nvSpPr>
        <p:spPr>
          <a:xfrm>
            <a:off x="4899804" y="2239897"/>
            <a:ext cx="19816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住宅ローン</a:t>
            </a:r>
            <a:r>
              <a:rPr lang="en-US" altLang="ja-JP" sz="1200" dirty="0"/>
              <a:t>B</a:t>
            </a:r>
            <a:r>
              <a:rPr kumimoji="1" lang="ja-JP" altLang="en-US" sz="1200" dirty="0"/>
              <a:t>の支払い開始</a:t>
            </a:r>
            <a:endParaRPr kumimoji="1"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3202381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ECD2B217-08E2-4C80-A6FD-36F67CD4D77C}"/>
              </a:ext>
            </a:extLst>
          </p:cNvPr>
          <p:cNvSpPr txBox="1"/>
          <p:nvPr/>
        </p:nvSpPr>
        <p:spPr>
          <a:xfrm>
            <a:off x="9902805" y="6432274"/>
            <a:ext cx="2133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/>
              <a:t>※2021</a:t>
            </a:r>
            <a:r>
              <a:rPr lang="ja-JP" altLang="en-US" sz="1400" b="1" dirty="0"/>
              <a:t>年</a:t>
            </a:r>
            <a:r>
              <a:rPr lang="en-US" altLang="ja-JP" sz="1400" b="1" dirty="0"/>
              <a:t>5</a:t>
            </a:r>
            <a:r>
              <a:rPr lang="ja-JP" altLang="en-US" sz="1400" b="1" dirty="0"/>
              <a:t>月時点のもの</a:t>
            </a:r>
            <a:endParaRPr kumimoji="1" lang="en-US" altLang="ja-JP" sz="1400" b="1" dirty="0"/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B3B2930E-337F-40FD-8A8A-6EBF8EEDC2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928142"/>
              </p:ext>
            </p:extLst>
          </p:nvPr>
        </p:nvGraphicFramePr>
        <p:xfrm>
          <a:off x="241539" y="763485"/>
          <a:ext cx="11708922" cy="5331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2974">
                  <a:extLst>
                    <a:ext uri="{9D8B030D-6E8A-4147-A177-3AD203B41FA5}">
                      <a16:colId xmlns:a16="http://schemas.microsoft.com/office/drawing/2014/main" val="38400251"/>
                    </a:ext>
                  </a:extLst>
                </a:gridCol>
                <a:gridCol w="3902974">
                  <a:extLst>
                    <a:ext uri="{9D8B030D-6E8A-4147-A177-3AD203B41FA5}">
                      <a16:colId xmlns:a16="http://schemas.microsoft.com/office/drawing/2014/main" val="747733876"/>
                    </a:ext>
                  </a:extLst>
                </a:gridCol>
                <a:gridCol w="3902974">
                  <a:extLst>
                    <a:ext uri="{9D8B030D-6E8A-4147-A177-3AD203B41FA5}">
                      <a16:colId xmlns:a16="http://schemas.microsoft.com/office/drawing/2014/main" val="2100540503"/>
                    </a:ext>
                  </a:extLst>
                </a:gridCol>
              </a:tblGrid>
              <a:tr h="65560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イオン銀行</a:t>
                      </a:r>
                    </a:p>
                  </a:txBody>
                  <a:tcPr anchor="ctr"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肥後銀行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981032"/>
                  </a:ext>
                </a:extLst>
              </a:tr>
              <a:tr h="935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建物</a:t>
                      </a:r>
                      <a:r>
                        <a:rPr kumimoji="1" lang="en-US" altLang="ja-JP" b="1" dirty="0"/>
                        <a:t>+</a:t>
                      </a:r>
                      <a:r>
                        <a:rPr kumimoji="1" lang="ja-JP" altLang="en-US" b="1" dirty="0"/>
                        <a:t>土地のローン合算金額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5000</a:t>
                      </a:r>
                      <a:r>
                        <a:rPr kumimoji="1" lang="ja-JP" altLang="en-US" b="1" dirty="0"/>
                        <a:t>万円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5000</a:t>
                      </a:r>
                      <a:r>
                        <a:rPr kumimoji="1" lang="ja-JP" altLang="en-US" b="1" dirty="0"/>
                        <a:t>万円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069463"/>
                  </a:ext>
                </a:extLst>
              </a:tr>
              <a:tr h="935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手数料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110</a:t>
                      </a:r>
                      <a:r>
                        <a:rPr kumimoji="1" lang="ja-JP" altLang="en-US" b="1" dirty="0"/>
                        <a:t>万円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55,000</a:t>
                      </a:r>
                      <a:r>
                        <a:rPr kumimoji="1" lang="ja-JP" altLang="en-US" b="1" dirty="0"/>
                        <a:t>円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627771"/>
                  </a:ext>
                </a:extLst>
              </a:tr>
              <a:tr h="935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借入額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5110</a:t>
                      </a:r>
                      <a:r>
                        <a:rPr kumimoji="1" lang="ja-JP" altLang="en-US" b="1" dirty="0"/>
                        <a:t>万円</a:t>
                      </a:r>
                      <a:endParaRPr kumimoji="1" lang="en-US" altLang="ja-JP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5005</a:t>
                      </a:r>
                      <a:r>
                        <a:rPr kumimoji="1" lang="ja-JP" altLang="en-US" b="1" dirty="0"/>
                        <a:t>万</a:t>
                      </a:r>
                      <a:r>
                        <a:rPr kumimoji="1" lang="en-US" altLang="ja-JP" b="1" dirty="0"/>
                        <a:t>5</a:t>
                      </a:r>
                      <a:r>
                        <a:rPr kumimoji="1" lang="ja-JP" altLang="en-US" b="1" dirty="0"/>
                        <a:t>千円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627551"/>
                  </a:ext>
                </a:extLst>
              </a:tr>
              <a:tr h="935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月々の支払い額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133,100</a:t>
                      </a:r>
                      <a:r>
                        <a:rPr kumimoji="1" lang="ja-JP" altLang="en-US" b="1" dirty="0"/>
                        <a:t>円</a:t>
                      </a:r>
                      <a:endParaRPr kumimoji="1" lang="en-US" altLang="ja-JP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137,252</a:t>
                      </a:r>
                      <a:r>
                        <a:rPr kumimoji="1" lang="ja-JP" altLang="en-US" b="1" dirty="0"/>
                        <a:t>円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77512"/>
                  </a:ext>
                </a:extLst>
              </a:tr>
              <a:tr h="935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総返済額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55,901,899</a:t>
                      </a:r>
                      <a:r>
                        <a:rPr kumimoji="1" lang="ja-JP" altLang="en-US" b="1" dirty="0"/>
                        <a:t>円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57,645,879</a:t>
                      </a:r>
                      <a:r>
                        <a:rPr kumimoji="1" lang="ja-JP" altLang="en-US" b="1" dirty="0"/>
                        <a:t>円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008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5059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ECD2B217-08E2-4C80-A6FD-36F67CD4D77C}"/>
              </a:ext>
            </a:extLst>
          </p:cNvPr>
          <p:cNvSpPr txBox="1"/>
          <p:nvPr/>
        </p:nvSpPr>
        <p:spPr>
          <a:xfrm>
            <a:off x="9902805" y="6432274"/>
            <a:ext cx="2133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/>
              <a:t>※2021</a:t>
            </a:r>
            <a:r>
              <a:rPr lang="ja-JP" altLang="en-US" sz="1400" b="1" dirty="0"/>
              <a:t>年</a:t>
            </a:r>
            <a:r>
              <a:rPr lang="en-US" altLang="ja-JP" sz="1400" b="1" dirty="0"/>
              <a:t>5</a:t>
            </a:r>
            <a:r>
              <a:rPr lang="ja-JP" altLang="en-US" sz="1400" b="1" dirty="0"/>
              <a:t>月時点のもの</a:t>
            </a:r>
            <a:endParaRPr kumimoji="1" lang="en-US" altLang="ja-JP" sz="1400" b="1" dirty="0"/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B3B2930E-337F-40FD-8A8A-6EBF8EEDC2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093389"/>
              </p:ext>
            </p:extLst>
          </p:nvPr>
        </p:nvGraphicFramePr>
        <p:xfrm>
          <a:off x="241539" y="763485"/>
          <a:ext cx="11708922" cy="5331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2974">
                  <a:extLst>
                    <a:ext uri="{9D8B030D-6E8A-4147-A177-3AD203B41FA5}">
                      <a16:colId xmlns:a16="http://schemas.microsoft.com/office/drawing/2014/main" val="38400251"/>
                    </a:ext>
                  </a:extLst>
                </a:gridCol>
                <a:gridCol w="3902974">
                  <a:extLst>
                    <a:ext uri="{9D8B030D-6E8A-4147-A177-3AD203B41FA5}">
                      <a16:colId xmlns:a16="http://schemas.microsoft.com/office/drawing/2014/main" val="747733876"/>
                    </a:ext>
                  </a:extLst>
                </a:gridCol>
                <a:gridCol w="3902974">
                  <a:extLst>
                    <a:ext uri="{9D8B030D-6E8A-4147-A177-3AD203B41FA5}">
                      <a16:colId xmlns:a16="http://schemas.microsoft.com/office/drawing/2014/main" val="2100540503"/>
                    </a:ext>
                  </a:extLst>
                </a:gridCol>
              </a:tblGrid>
              <a:tr h="65560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定率型</a:t>
                      </a:r>
                    </a:p>
                  </a:txBody>
                  <a:tcPr anchor="ctr"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定額型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981032"/>
                  </a:ext>
                </a:extLst>
              </a:tr>
              <a:tr h="935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建物</a:t>
                      </a:r>
                      <a:r>
                        <a:rPr kumimoji="1" lang="en-US" altLang="ja-JP" b="1" dirty="0"/>
                        <a:t>+</a:t>
                      </a:r>
                      <a:r>
                        <a:rPr kumimoji="1" lang="ja-JP" altLang="en-US" b="1" dirty="0"/>
                        <a:t>土地のローン合算金額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5000</a:t>
                      </a:r>
                      <a:r>
                        <a:rPr kumimoji="1" lang="ja-JP" altLang="en-US" b="1" dirty="0"/>
                        <a:t>万円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5000</a:t>
                      </a:r>
                      <a:r>
                        <a:rPr kumimoji="1" lang="ja-JP" altLang="en-US" b="1" dirty="0"/>
                        <a:t>万円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069463"/>
                  </a:ext>
                </a:extLst>
              </a:tr>
              <a:tr h="935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手数料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110</a:t>
                      </a:r>
                      <a:r>
                        <a:rPr kumimoji="1" lang="ja-JP" altLang="en-US" b="1" dirty="0"/>
                        <a:t>万円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11</a:t>
                      </a:r>
                      <a:r>
                        <a:rPr kumimoji="1" lang="ja-JP" altLang="en-US" b="1" dirty="0"/>
                        <a:t>万円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627771"/>
                  </a:ext>
                </a:extLst>
              </a:tr>
              <a:tr h="935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借入額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5110</a:t>
                      </a:r>
                      <a:r>
                        <a:rPr kumimoji="1" lang="ja-JP" altLang="en-US" b="1" dirty="0"/>
                        <a:t>万円</a:t>
                      </a:r>
                      <a:endParaRPr kumimoji="1" lang="en-US" altLang="ja-JP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5011</a:t>
                      </a:r>
                      <a:r>
                        <a:rPr kumimoji="1" lang="ja-JP" altLang="en-US" b="1" dirty="0"/>
                        <a:t>万円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627551"/>
                  </a:ext>
                </a:extLst>
              </a:tr>
              <a:tr h="935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月々の支払い額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133,100</a:t>
                      </a:r>
                      <a:r>
                        <a:rPr kumimoji="1" lang="ja-JP" altLang="en-US" b="1" dirty="0"/>
                        <a:t>円</a:t>
                      </a:r>
                      <a:endParaRPr kumimoji="1" lang="en-US" altLang="ja-JP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135,008</a:t>
                      </a:r>
                      <a:r>
                        <a:rPr kumimoji="1" lang="ja-JP" altLang="en-US" b="1" dirty="0"/>
                        <a:t>円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77512"/>
                  </a:ext>
                </a:extLst>
              </a:tr>
              <a:tr h="935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総返済額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55,901,899</a:t>
                      </a:r>
                      <a:r>
                        <a:rPr kumimoji="1" lang="ja-JP" altLang="en-US" b="1" dirty="0"/>
                        <a:t>円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56,703,527</a:t>
                      </a:r>
                      <a:r>
                        <a:rPr kumimoji="1" lang="ja-JP" altLang="en-US" b="1" dirty="0"/>
                        <a:t>円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008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0527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ECD2B217-08E2-4C80-A6FD-36F67CD4D77C}"/>
              </a:ext>
            </a:extLst>
          </p:cNvPr>
          <p:cNvSpPr txBox="1"/>
          <p:nvPr/>
        </p:nvSpPr>
        <p:spPr>
          <a:xfrm>
            <a:off x="9902805" y="6432274"/>
            <a:ext cx="2133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/>
              <a:t>※2021</a:t>
            </a:r>
            <a:r>
              <a:rPr lang="ja-JP" altLang="en-US" sz="1400" b="1" dirty="0"/>
              <a:t>年</a:t>
            </a:r>
            <a:r>
              <a:rPr lang="en-US" altLang="ja-JP" sz="1400" b="1" dirty="0"/>
              <a:t>5</a:t>
            </a:r>
            <a:r>
              <a:rPr lang="ja-JP" altLang="en-US" sz="1400" b="1" dirty="0"/>
              <a:t>月時点のもの</a:t>
            </a:r>
            <a:endParaRPr kumimoji="1" lang="en-US" altLang="ja-JP" sz="1400" b="1" dirty="0"/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B3B2930E-337F-40FD-8A8A-6EBF8EEDC2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596736"/>
              </p:ext>
            </p:extLst>
          </p:nvPr>
        </p:nvGraphicFramePr>
        <p:xfrm>
          <a:off x="241539" y="763485"/>
          <a:ext cx="11708922" cy="5331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2974">
                  <a:extLst>
                    <a:ext uri="{9D8B030D-6E8A-4147-A177-3AD203B41FA5}">
                      <a16:colId xmlns:a16="http://schemas.microsoft.com/office/drawing/2014/main" val="38400251"/>
                    </a:ext>
                  </a:extLst>
                </a:gridCol>
                <a:gridCol w="3902974">
                  <a:extLst>
                    <a:ext uri="{9D8B030D-6E8A-4147-A177-3AD203B41FA5}">
                      <a16:colId xmlns:a16="http://schemas.microsoft.com/office/drawing/2014/main" val="747733876"/>
                    </a:ext>
                  </a:extLst>
                </a:gridCol>
                <a:gridCol w="3902974">
                  <a:extLst>
                    <a:ext uri="{9D8B030D-6E8A-4147-A177-3AD203B41FA5}">
                      <a16:colId xmlns:a16="http://schemas.microsoft.com/office/drawing/2014/main" val="2100540503"/>
                    </a:ext>
                  </a:extLst>
                </a:gridCol>
              </a:tblGrid>
              <a:tr h="65560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定率型</a:t>
                      </a:r>
                    </a:p>
                  </a:txBody>
                  <a:tcPr anchor="ctr"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定額型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981032"/>
                  </a:ext>
                </a:extLst>
              </a:tr>
              <a:tr h="935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建物</a:t>
                      </a:r>
                      <a:r>
                        <a:rPr kumimoji="1" lang="en-US" altLang="ja-JP" b="1" dirty="0"/>
                        <a:t>+</a:t>
                      </a:r>
                      <a:r>
                        <a:rPr kumimoji="1" lang="ja-JP" altLang="en-US" b="1" dirty="0"/>
                        <a:t>土地のローン合算金額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1000</a:t>
                      </a:r>
                      <a:r>
                        <a:rPr kumimoji="1" lang="ja-JP" altLang="en-US" b="1" dirty="0"/>
                        <a:t>万円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1000</a:t>
                      </a:r>
                      <a:r>
                        <a:rPr kumimoji="1" lang="ja-JP" altLang="en-US" b="1" dirty="0"/>
                        <a:t>万円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069463"/>
                  </a:ext>
                </a:extLst>
              </a:tr>
              <a:tr h="935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手数料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22</a:t>
                      </a:r>
                      <a:r>
                        <a:rPr kumimoji="1" lang="ja-JP" altLang="en-US" b="1" dirty="0"/>
                        <a:t>万円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11</a:t>
                      </a:r>
                      <a:r>
                        <a:rPr kumimoji="1" lang="ja-JP" altLang="en-US" b="1" dirty="0"/>
                        <a:t>万円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627771"/>
                  </a:ext>
                </a:extLst>
              </a:tr>
              <a:tr h="935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借入額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1022</a:t>
                      </a:r>
                      <a:r>
                        <a:rPr kumimoji="1" lang="ja-JP" altLang="en-US" b="1" dirty="0"/>
                        <a:t>万円</a:t>
                      </a:r>
                      <a:endParaRPr kumimoji="1" lang="en-US" altLang="ja-JP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1011</a:t>
                      </a:r>
                      <a:r>
                        <a:rPr kumimoji="1" lang="ja-JP" altLang="en-US" b="1" dirty="0"/>
                        <a:t>万円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627551"/>
                  </a:ext>
                </a:extLst>
              </a:tr>
              <a:tr h="935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月々の支払い額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26,620</a:t>
                      </a:r>
                      <a:r>
                        <a:rPr kumimoji="1" lang="ja-JP" altLang="en-US" b="1" dirty="0"/>
                        <a:t>円</a:t>
                      </a:r>
                      <a:endParaRPr kumimoji="1" lang="en-US" altLang="ja-JP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27,238</a:t>
                      </a:r>
                      <a:r>
                        <a:rPr kumimoji="1" lang="ja-JP" altLang="en-US" b="1" dirty="0"/>
                        <a:t>円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77512"/>
                  </a:ext>
                </a:extLst>
              </a:tr>
              <a:tr h="935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総返済額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11,180,193</a:t>
                      </a:r>
                      <a:r>
                        <a:rPr kumimoji="1" lang="ja-JP" altLang="en-US" b="1" dirty="0"/>
                        <a:t>円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11,440,124</a:t>
                      </a:r>
                      <a:r>
                        <a:rPr kumimoji="1" lang="ja-JP" altLang="en-US" b="1" dirty="0"/>
                        <a:t>円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008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1958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ECD2B217-08E2-4C80-A6FD-36F67CD4D77C}"/>
              </a:ext>
            </a:extLst>
          </p:cNvPr>
          <p:cNvSpPr txBox="1"/>
          <p:nvPr/>
        </p:nvSpPr>
        <p:spPr>
          <a:xfrm>
            <a:off x="9902805" y="6432274"/>
            <a:ext cx="2133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/>
              <a:t>※2021</a:t>
            </a:r>
            <a:r>
              <a:rPr lang="ja-JP" altLang="en-US" sz="1400" b="1" dirty="0"/>
              <a:t>年</a:t>
            </a:r>
            <a:r>
              <a:rPr lang="en-US" altLang="ja-JP" sz="1400" b="1" dirty="0"/>
              <a:t>5</a:t>
            </a:r>
            <a:r>
              <a:rPr lang="ja-JP" altLang="en-US" sz="1400" b="1" dirty="0"/>
              <a:t>月時点のもの</a:t>
            </a:r>
            <a:endParaRPr kumimoji="1" lang="en-US" altLang="ja-JP" sz="1400" b="1" dirty="0"/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B3B2930E-337F-40FD-8A8A-6EBF8EEDC2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340014"/>
              </p:ext>
            </p:extLst>
          </p:nvPr>
        </p:nvGraphicFramePr>
        <p:xfrm>
          <a:off x="241539" y="763485"/>
          <a:ext cx="11708922" cy="5331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2974">
                  <a:extLst>
                    <a:ext uri="{9D8B030D-6E8A-4147-A177-3AD203B41FA5}">
                      <a16:colId xmlns:a16="http://schemas.microsoft.com/office/drawing/2014/main" val="38400251"/>
                    </a:ext>
                  </a:extLst>
                </a:gridCol>
                <a:gridCol w="3902974">
                  <a:extLst>
                    <a:ext uri="{9D8B030D-6E8A-4147-A177-3AD203B41FA5}">
                      <a16:colId xmlns:a16="http://schemas.microsoft.com/office/drawing/2014/main" val="747733876"/>
                    </a:ext>
                  </a:extLst>
                </a:gridCol>
                <a:gridCol w="3902974">
                  <a:extLst>
                    <a:ext uri="{9D8B030D-6E8A-4147-A177-3AD203B41FA5}">
                      <a16:colId xmlns:a16="http://schemas.microsoft.com/office/drawing/2014/main" val="2100540503"/>
                    </a:ext>
                  </a:extLst>
                </a:gridCol>
              </a:tblGrid>
              <a:tr h="65560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定率型</a:t>
                      </a:r>
                    </a:p>
                  </a:txBody>
                  <a:tcPr anchor="ctr"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定額型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981032"/>
                  </a:ext>
                </a:extLst>
              </a:tr>
              <a:tr h="935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建物</a:t>
                      </a:r>
                      <a:r>
                        <a:rPr kumimoji="1" lang="en-US" altLang="ja-JP" b="1" dirty="0"/>
                        <a:t>+</a:t>
                      </a:r>
                      <a:r>
                        <a:rPr kumimoji="1" lang="ja-JP" altLang="en-US" b="1" dirty="0"/>
                        <a:t>土地のローン合算金額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500</a:t>
                      </a:r>
                      <a:r>
                        <a:rPr kumimoji="1" lang="ja-JP" altLang="en-US" b="1" dirty="0"/>
                        <a:t>万円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500</a:t>
                      </a:r>
                      <a:r>
                        <a:rPr kumimoji="1" lang="ja-JP" altLang="en-US" b="1" dirty="0"/>
                        <a:t>万円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069463"/>
                  </a:ext>
                </a:extLst>
              </a:tr>
              <a:tr h="935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手数料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22</a:t>
                      </a:r>
                      <a:r>
                        <a:rPr kumimoji="1" lang="ja-JP" altLang="en-US" b="1" dirty="0"/>
                        <a:t>万円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11</a:t>
                      </a:r>
                      <a:r>
                        <a:rPr kumimoji="1" lang="ja-JP" altLang="en-US" b="1" dirty="0"/>
                        <a:t>万円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627771"/>
                  </a:ext>
                </a:extLst>
              </a:tr>
              <a:tr h="935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借入額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522</a:t>
                      </a:r>
                      <a:r>
                        <a:rPr kumimoji="1" lang="ja-JP" altLang="en-US" b="1" dirty="0"/>
                        <a:t>万円</a:t>
                      </a:r>
                      <a:endParaRPr kumimoji="1" lang="en-US" altLang="ja-JP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511</a:t>
                      </a:r>
                      <a:r>
                        <a:rPr kumimoji="1" lang="ja-JP" altLang="en-US" b="1" dirty="0"/>
                        <a:t>万円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627551"/>
                  </a:ext>
                </a:extLst>
              </a:tr>
              <a:tr h="935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月々の支払い額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13,596</a:t>
                      </a:r>
                      <a:r>
                        <a:rPr kumimoji="1" lang="ja-JP" altLang="en-US" b="1" dirty="0"/>
                        <a:t>円</a:t>
                      </a:r>
                      <a:endParaRPr kumimoji="1" lang="en-US" altLang="ja-JP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13,767</a:t>
                      </a:r>
                      <a:r>
                        <a:rPr kumimoji="1" lang="ja-JP" altLang="en-US" b="1" dirty="0"/>
                        <a:t>円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77512"/>
                  </a:ext>
                </a:extLst>
              </a:tr>
              <a:tr h="935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総返済額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5,710,332</a:t>
                      </a:r>
                      <a:r>
                        <a:rPr kumimoji="1" lang="ja-JP" altLang="en-US" b="1" dirty="0"/>
                        <a:t>円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5,782,188</a:t>
                      </a:r>
                      <a:r>
                        <a:rPr kumimoji="1" lang="ja-JP" altLang="en-US" b="1" dirty="0"/>
                        <a:t>円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008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2068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ECD2B217-08E2-4C80-A6FD-36F67CD4D77C}"/>
              </a:ext>
            </a:extLst>
          </p:cNvPr>
          <p:cNvSpPr txBox="1"/>
          <p:nvPr/>
        </p:nvSpPr>
        <p:spPr>
          <a:xfrm>
            <a:off x="9902805" y="6432274"/>
            <a:ext cx="2133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/>
              <a:t>※2021</a:t>
            </a:r>
            <a:r>
              <a:rPr lang="ja-JP" altLang="en-US" sz="1400" b="1" dirty="0"/>
              <a:t>年</a:t>
            </a:r>
            <a:r>
              <a:rPr lang="en-US" altLang="ja-JP" sz="1400" b="1" dirty="0"/>
              <a:t>5</a:t>
            </a:r>
            <a:r>
              <a:rPr lang="ja-JP" altLang="en-US" sz="1400" b="1" dirty="0"/>
              <a:t>月時点のもの</a:t>
            </a:r>
            <a:endParaRPr kumimoji="1" lang="en-US" altLang="ja-JP" sz="1400" b="1" dirty="0"/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B3B2930E-337F-40FD-8A8A-6EBF8EEDC2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640475"/>
              </p:ext>
            </p:extLst>
          </p:nvPr>
        </p:nvGraphicFramePr>
        <p:xfrm>
          <a:off x="248575" y="763485"/>
          <a:ext cx="11701887" cy="5462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3806">
                  <a:extLst>
                    <a:ext uri="{9D8B030D-6E8A-4147-A177-3AD203B41FA5}">
                      <a16:colId xmlns:a16="http://schemas.microsoft.com/office/drawing/2014/main" val="38400251"/>
                    </a:ext>
                  </a:extLst>
                </a:gridCol>
                <a:gridCol w="1411549">
                  <a:extLst>
                    <a:ext uri="{9D8B030D-6E8A-4147-A177-3AD203B41FA5}">
                      <a16:colId xmlns:a16="http://schemas.microsoft.com/office/drawing/2014/main" val="747733876"/>
                    </a:ext>
                  </a:extLst>
                </a:gridCol>
                <a:gridCol w="1313895">
                  <a:extLst>
                    <a:ext uri="{9D8B030D-6E8A-4147-A177-3AD203B41FA5}">
                      <a16:colId xmlns:a16="http://schemas.microsoft.com/office/drawing/2014/main" val="4148511063"/>
                    </a:ext>
                  </a:extLst>
                </a:gridCol>
                <a:gridCol w="1473693">
                  <a:extLst>
                    <a:ext uri="{9D8B030D-6E8A-4147-A177-3AD203B41FA5}">
                      <a16:colId xmlns:a16="http://schemas.microsoft.com/office/drawing/2014/main" val="4208767525"/>
                    </a:ext>
                  </a:extLst>
                </a:gridCol>
                <a:gridCol w="1438183">
                  <a:extLst>
                    <a:ext uri="{9D8B030D-6E8A-4147-A177-3AD203B41FA5}">
                      <a16:colId xmlns:a16="http://schemas.microsoft.com/office/drawing/2014/main" val="2061709927"/>
                    </a:ext>
                  </a:extLst>
                </a:gridCol>
                <a:gridCol w="1988598">
                  <a:extLst>
                    <a:ext uri="{9D8B030D-6E8A-4147-A177-3AD203B41FA5}">
                      <a16:colId xmlns:a16="http://schemas.microsoft.com/office/drawing/2014/main" val="2100540503"/>
                    </a:ext>
                  </a:extLst>
                </a:gridCol>
                <a:gridCol w="1812163">
                  <a:extLst>
                    <a:ext uri="{9D8B030D-6E8A-4147-A177-3AD203B41FA5}">
                      <a16:colId xmlns:a16="http://schemas.microsoft.com/office/drawing/2014/main" val="3343451973"/>
                    </a:ext>
                  </a:extLst>
                </a:gridCol>
              </a:tblGrid>
              <a:tr h="65560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イオン銀行</a:t>
                      </a:r>
                    </a:p>
                  </a:txBody>
                  <a:tcPr anchor="ctr">
                    <a:solidFill>
                      <a:srgbClr val="FF33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肥後銀行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981032"/>
                  </a:ext>
                </a:extLst>
              </a:tr>
              <a:tr h="5961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団信種類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通常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全疾病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ガン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8</a:t>
                      </a:r>
                      <a:r>
                        <a:rPr kumimoji="1" lang="ja-JP" altLang="en-US" b="1" dirty="0"/>
                        <a:t>疾病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通常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全疾病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069463"/>
                  </a:ext>
                </a:extLst>
              </a:tr>
              <a:tr h="4675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最低金利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0.52%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0.62%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0.72%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0.82%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0.825%</a:t>
                      </a:r>
                      <a:endParaRPr kumimoji="1" lang="ja-JP" altLang="en-US" b="1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1.025%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627771"/>
                  </a:ext>
                </a:extLst>
              </a:tr>
              <a:tr h="4675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死亡・高度障害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〇</a:t>
                      </a:r>
                      <a:endParaRPr kumimoji="1" lang="en-US" altLang="ja-JP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〇</a:t>
                      </a:r>
                      <a:endParaRPr kumimoji="1" lang="en-US" altLang="ja-JP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〇</a:t>
                      </a:r>
                      <a:endParaRPr kumimoji="1" lang="en-US" altLang="ja-JP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〇</a:t>
                      </a:r>
                      <a:endParaRPr kumimoji="1" lang="en-US" altLang="ja-JP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〇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〇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944271"/>
                  </a:ext>
                </a:extLst>
              </a:tr>
              <a:tr h="4675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ガン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×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×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〇</a:t>
                      </a:r>
                      <a:endParaRPr kumimoji="1" lang="en-US" altLang="ja-JP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〇</a:t>
                      </a:r>
                      <a:endParaRPr kumimoji="1" lang="en-US" altLang="ja-JP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〇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〇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627551"/>
                  </a:ext>
                </a:extLst>
              </a:tr>
              <a:tr h="4705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心筋梗塞・脳卒中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×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×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〇</a:t>
                      </a:r>
                      <a:endParaRPr kumimoji="1" lang="en-US" altLang="ja-JP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〇</a:t>
                      </a:r>
                      <a:endParaRPr kumimoji="1" lang="en-US" altLang="ja-JP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×</a:t>
                      </a:r>
                      <a:endParaRPr kumimoji="1" lang="ja-JP" altLang="en-US" b="1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〇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082596"/>
                  </a:ext>
                </a:extLst>
              </a:tr>
              <a:tr h="4675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就業不能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×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〇</a:t>
                      </a:r>
                      <a:endParaRPr kumimoji="1" lang="en-US" altLang="ja-JP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×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〇</a:t>
                      </a:r>
                      <a:endParaRPr kumimoji="1" lang="en-US" altLang="ja-JP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×</a:t>
                      </a:r>
                      <a:endParaRPr kumimoji="1" lang="ja-JP" altLang="en-US" b="1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〇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77512"/>
                  </a:ext>
                </a:extLst>
              </a:tr>
              <a:tr h="4675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入院一時金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×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×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×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×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〇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〇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021661"/>
                  </a:ext>
                </a:extLst>
              </a:tr>
              <a:tr h="4675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ガン一時金</a:t>
                      </a:r>
                      <a:endParaRPr kumimoji="1" lang="en-US" altLang="ja-JP" b="1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×</a:t>
                      </a:r>
                      <a:endParaRPr kumimoji="1" lang="ja-JP" altLang="en-US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×</a:t>
                      </a:r>
                      <a:endParaRPr kumimoji="1" lang="ja-JP" altLang="en-US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×</a:t>
                      </a:r>
                      <a:endParaRPr kumimoji="1" lang="ja-JP" altLang="en-US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×</a:t>
                      </a:r>
                      <a:endParaRPr kumimoji="1" lang="ja-JP" altLang="en-US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〇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〇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008394"/>
                  </a:ext>
                </a:extLst>
              </a:tr>
              <a:tr h="4675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上皮内ガン一時金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×</a:t>
                      </a:r>
                      <a:endParaRPr kumimoji="1" lang="ja-JP" altLang="en-US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×</a:t>
                      </a:r>
                      <a:endParaRPr kumimoji="1" lang="ja-JP" altLang="en-US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〇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×</a:t>
                      </a:r>
                      <a:endParaRPr kumimoji="1" lang="ja-JP" altLang="en-US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〇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〇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297764"/>
                  </a:ext>
                </a:extLst>
              </a:tr>
              <a:tr h="4675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失業保障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×</a:t>
                      </a:r>
                      <a:endParaRPr kumimoji="1" lang="ja-JP" altLang="en-US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×</a:t>
                      </a:r>
                      <a:endParaRPr kumimoji="1" lang="ja-JP" altLang="en-US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×</a:t>
                      </a:r>
                      <a:endParaRPr kumimoji="1" lang="ja-JP" altLang="en-US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〇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×</a:t>
                      </a:r>
                      <a:endParaRPr kumimoji="1" lang="ja-JP" altLang="en-US" b="1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×</a:t>
                      </a:r>
                      <a:endParaRPr kumimoji="1" lang="ja-JP" altLang="en-US" b="1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064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695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C4F23C4-9CEA-426C-A899-946218494BF4}"/>
              </a:ext>
            </a:extLst>
          </p:cNvPr>
          <p:cNvSpPr/>
          <p:nvPr/>
        </p:nvSpPr>
        <p:spPr>
          <a:xfrm>
            <a:off x="1693907" y="4678724"/>
            <a:ext cx="793630" cy="20588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待機期間</a:t>
            </a:r>
            <a:endParaRPr kumimoji="1" lang="en-US" altLang="ja-JP" dirty="0"/>
          </a:p>
          <a:p>
            <a:pPr algn="ctr"/>
            <a:r>
              <a:rPr kumimoji="1" lang="en-US" altLang="ja-JP" dirty="0"/>
              <a:t>3</a:t>
            </a:r>
            <a:r>
              <a:rPr kumimoji="1" lang="ja-JP" altLang="en-US" dirty="0"/>
              <a:t>カ月</a:t>
            </a:r>
          </a:p>
        </p:txBody>
      </p:sp>
      <p:sp>
        <p:nvSpPr>
          <p:cNvPr id="3" name="矢印: 五方向 2">
            <a:extLst>
              <a:ext uri="{FF2B5EF4-FFF2-40B4-BE49-F238E27FC236}">
                <a16:creationId xmlns:a16="http://schemas.microsoft.com/office/drawing/2014/main" id="{4EBBDAA9-19D9-49F4-A2F9-7EF5431D28FF}"/>
              </a:ext>
            </a:extLst>
          </p:cNvPr>
          <p:cNvSpPr/>
          <p:nvPr/>
        </p:nvSpPr>
        <p:spPr>
          <a:xfrm>
            <a:off x="1754038" y="465826"/>
            <a:ext cx="10023894" cy="684363"/>
          </a:xfrm>
          <a:prstGeom prst="homePlat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/>
              <a:t>ローン返済期間／保険期間</a:t>
            </a:r>
            <a:endParaRPr lang="en-US" altLang="ja-JP" sz="28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86D0D35-40BD-414F-A461-13C7B7D1BFA3}"/>
              </a:ext>
            </a:extLst>
          </p:cNvPr>
          <p:cNvSpPr txBox="1"/>
          <p:nvPr/>
        </p:nvSpPr>
        <p:spPr>
          <a:xfrm>
            <a:off x="276045" y="2461404"/>
            <a:ext cx="877163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全疾病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20FC20-B490-4020-80B2-9279E4931988}"/>
              </a:ext>
            </a:extLst>
          </p:cNvPr>
          <p:cNvSpPr txBox="1"/>
          <p:nvPr/>
        </p:nvSpPr>
        <p:spPr>
          <a:xfrm>
            <a:off x="276045" y="5526020"/>
            <a:ext cx="877163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</a:rPr>
              <a:t>８疾病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607170C-231C-4FD1-BBEA-3A68F0C74E92}"/>
              </a:ext>
            </a:extLst>
          </p:cNvPr>
          <p:cNvSpPr/>
          <p:nvPr/>
        </p:nvSpPr>
        <p:spPr>
          <a:xfrm>
            <a:off x="3047999" y="4678726"/>
            <a:ext cx="4968816" cy="11697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矢印: 五方向 6">
            <a:extLst>
              <a:ext uri="{FF2B5EF4-FFF2-40B4-BE49-F238E27FC236}">
                <a16:creationId xmlns:a16="http://schemas.microsoft.com/office/drawing/2014/main" id="{FBB86A71-0260-4253-897A-4CF54FE372DA}"/>
              </a:ext>
            </a:extLst>
          </p:cNvPr>
          <p:cNvSpPr/>
          <p:nvPr/>
        </p:nvSpPr>
        <p:spPr>
          <a:xfrm>
            <a:off x="3047999" y="4215442"/>
            <a:ext cx="4968816" cy="292027"/>
          </a:xfrm>
          <a:prstGeom prst="homePlat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継続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8" name="矢印: 五方向 7">
            <a:extLst>
              <a:ext uri="{FF2B5EF4-FFF2-40B4-BE49-F238E27FC236}">
                <a16:creationId xmlns:a16="http://schemas.microsoft.com/office/drawing/2014/main" id="{DCED42A9-295C-429C-9BC2-F7D9439D1B76}"/>
              </a:ext>
            </a:extLst>
          </p:cNvPr>
          <p:cNvSpPr/>
          <p:nvPr/>
        </p:nvSpPr>
        <p:spPr>
          <a:xfrm>
            <a:off x="8016815" y="4215442"/>
            <a:ext cx="2743200" cy="292027"/>
          </a:xfrm>
          <a:prstGeom prst="homePlat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</a:rPr>
              <a:t>12</a:t>
            </a:r>
            <a:r>
              <a:rPr lang="ja-JP" altLang="en-US" sz="1600" b="1" dirty="0">
                <a:solidFill>
                  <a:schemeClr val="tx1"/>
                </a:solidFill>
              </a:rPr>
              <a:t>か月経過後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0160C05-A8F4-41F9-BD24-AB3D6BFC3720}"/>
              </a:ext>
            </a:extLst>
          </p:cNvPr>
          <p:cNvSpPr/>
          <p:nvPr/>
        </p:nvSpPr>
        <p:spPr>
          <a:xfrm>
            <a:off x="8016813" y="4681267"/>
            <a:ext cx="2743199" cy="205883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9D79186-3170-46A0-A138-DAD582A2E490}"/>
              </a:ext>
            </a:extLst>
          </p:cNvPr>
          <p:cNvSpPr txBox="1"/>
          <p:nvPr/>
        </p:nvSpPr>
        <p:spPr>
          <a:xfrm>
            <a:off x="4221193" y="4913242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５大疾病で</a:t>
            </a:r>
            <a:r>
              <a:rPr lang="ja-JP" altLang="en-US" b="1" u="sng" dirty="0">
                <a:solidFill>
                  <a:srgbClr val="FF0000"/>
                </a:solidFill>
              </a:rPr>
              <a:t>就業不能状態</a:t>
            </a:r>
            <a:endParaRPr kumimoji="1" lang="ja-JP" altLang="en-US" b="1" u="sng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BB3FC4E-81F1-4C75-9C6F-9C5FEC3DF24E}"/>
              </a:ext>
            </a:extLst>
          </p:cNvPr>
          <p:cNvSpPr txBox="1"/>
          <p:nvPr/>
        </p:nvSpPr>
        <p:spPr>
          <a:xfrm>
            <a:off x="3741762" y="5282574"/>
            <a:ext cx="3913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ローン返済額を保障（最長</a:t>
            </a:r>
            <a:r>
              <a:rPr kumimoji="1" lang="en-US" altLang="ja-JP" b="1" dirty="0"/>
              <a:t>12</a:t>
            </a:r>
            <a:r>
              <a:rPr kumimoji="1" lang="ja-JP" altLang="en-US" b="1" dirty="0"/>
              <a:t>カ月）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031175E-524E-4AAF-8ED2-D6CFB2224050}"/>
              </a:ext>
            </a:extLst>
          </p:cNvPr>
          <p:cNvSpPr txBox="1"/>
          <p:nvPr/>
        </p:nvSpPr>
        <p:spPr>
          <a:xfrm>
            <a:off x="8089455" y="5537522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u="sng" dirty="0">
                <a:solidFill>
                  <a:srgbClr val="FF0000"/>
                </a:solidFill>
              </a:rPr>
              <a:t>ローン残高相当額を保障</a:t>
            </a:r>
          </a:p>
        </p:txBody>
      </p:sp>
      <p:sp>
        <p:nvSpPr>
          <p:cNvPr id="17" name="矢印: 五方向 16">
            <a:extLst>
              <a:ext uri="{FF2B5EF4-FFF2-40B4-BE49-F238E27FC236}">
                <a16:creationId xmlns:a16="http://schemas.microsoft.com/office/drawing/2014/main" id="{D2245E5F-775B-44F3-9BD7-AD2AECAF4377}"/>
              </a:ext>
            </a:extLst>
          </p:cNvPr>
          <p:cNvSpPr/>
          <p:nvPr/>
        </p:nvSpPr>
        <p:spPr>
          <a:xfrm>
            <a:off x="1693908" y="1390760"/>
            <a:ext cx="6322908" cy="292027"/>
          </a:xfrm>
          <a:prstGeom prst="homePlat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継続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18" name="矢印: 五方向 17">
            <a:extLst>
              <a:ext uri="{FF2B5EF4-FFF2-40B4-BE49-F238E27FC236}">
                <a16:creationId xmlns:a16="http://schemas.microsoft.com/office/drawing/2014/main" id="{C1509C7B-5FC0-4CDB-9B83-164BE99BE287}"/>
              </a:ext>
            </a:extLst>
          </p:cNvPr>
          <p:cNvSpPr/>
          <p:nvPr/>
        </p:nvSpPr>
        <p:spPr>
          <a:xfrm>
            <a:off x="8016815" y="1390760"/>
            <a:ext cx="2743200" cy="292027"/>
          </a:xfrm>
          <a:prstGeom prst="homePlat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</a:rPr>
              <a:t>12</a:t>
            </a:r>
            <a:r>
              <a:rPr lang="ja-JP" altLang="en-US" sz="1600" b="1" dirty="0">
                <a:solidFill>
                  <a:schemeClr val="tx1"/>
                </a:solidFill>
              </a:rPr>
              <a:t>か月経過後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59ED708-0F6C-4649-925A-8C6B5FAC44F4}"/>
              </a:ext>
            </a:extLst>
          </p:cNvPr>
          <p:cNvSpPr/>
          <p:nvPr/>
        </p:nvSpPr>
        <p:spPr>
          <a:xfrm>
            <a:off x="2820396" y="1864509"/>
            <a:ext cx="5196417" cy="20588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BC4227B0-4D25-4B03-8B7F-30BC4F15AEA1}"/>
              </a:ext>
            </a:extLst>
          </p:cNvPr>
          <p:cNvSpPr/>
          <p:nvPr/>
        </p:nvSpPr>
        <p:spPr>
          <a:xfrm>
            <a:off x="8022561" y="1856585"/>
            <a:ext cx="2743199" cy="205883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46AD94F-12D7-492D-997C-C3E9DC2F10D7}"/>
              </a:ext>
            </a:extLst>
          </p:cNvPr>
          <p:cNvSpPr txBox="1"/>
          <p:nvPr/>
        </p:nvSpPr>
        <p:spPr>
          <a:xfrm>
            <a:off x="8095203" y="2712840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u="sng" dirty="0">
                <a:solidFill>
                  <a:srgbClr val="FF0000"/>
                </a:solidFill>
              </a:rPr>
              <a:t>ローン残高相当額を保障</a:t>
            </a:r>
          </a:p>
        </p:txBody>
      </p:sp>
      <p:sp>
        <p:nvSpPr>
          <p:cNvPr id="19" name="矢印: 五方向 18">
            <a:extLst>
              <a:ext uri="{FF2B5EF4-FFF2-40B4-BE49-F238E27FC236}">
                <a16:creationId xmlns:a16="http://schemas.microsoft.com/office/drawing/2014/main" id="{CEE955A3-BE27-4C7A-A3AB-4AEC271F5DE2}"/>
              </a:ext>
            </a:extLst>
          </p:cNvPr>
          <p:cNvSpPr/>
          <p:nvPr/>
        </p:nvSpPr>
        <p:spPr>
          <a:xfrm>
            <a:off x="1688363" y="1864509"/>
            <a:ext cx="1505536" cy="2050914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</a:rPr>
              <a:t>15</a:t>
            </a:r>
            <a:r>
              <a:rPr lang="ja-JP" altLang="en-US" sz="1600" b="1" dirty="0">
                <a:solidFill>
                  <a:schemeClr val="tx1"/>
                </a:solidFill>
              </a:rPr>
              <a:t>日を超えた就業不能状態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AE2998BA-2C2D-4EF2-9D8D-76BCE0A89C2B}"/>
              </a:ext>
            </a:extLst>
          </p:cNvPr>
          <p:cNvCxnSpPr>
            <a:cxnSpLocks/>
          </p:cNvCxnSpPr>
          <p:nvPr/>
        </p:nvCxnSpPr>
        <p:spPr>
          <a:xfrm>
            <a:off x="2820396" y="1856585"/>
            <a:ext cx="0" cy="1789513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AD27F1B-6E07-4C62-B67E-B755ADE07F38}"/>
              </a:ext>
            </a:extLst>
          </p:cNvPr>
          <p:cNvSpPr txBox="1"/>
          <p:nvPr/>
        </p:nvSpPr>
        <p:spPr>
          <a:xfrm>
            <a:off x="3575781" y="3002327"/>
            <a:ext cx="3913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ローン返済額を保障（最長</a:t>
            </a:r>
            <a:r>
              <a:rPr kumimoji="1" lang="en-US" altLang="ja-JP" b="1" dirty="0"/>
              <a:t>12</a:t>
            </a:r>
            <a:r>
              <a:rPr kumimoji="1" lang="ja-JP" altLang="en-US" b="1" dirty="0"/>
              <a:t>カ月）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9A9A9B0-FC53-416C-AD20-1793DEBD59F8}"/>
              </a:ext>
            </a:extLst>
          </p:cNvPr>
          <p:cNvSpPr txBox="1"/>
          <p:nvPr/>
        </p:nvSpPr>
        <p:spPr>
          <a:xfrm>
            <a:off x="2324569" y="367182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u="sng" dirty="0">
                <a:solidFill>
                  <a:srgbClr val="FF0000"/>
                </a:solidFill>
              </a:rPr>
              <a:t>返済日</a:t>
            </a:r>
            <a:endParaRPr kumimoji="1" lang="ja-JP" altLang="en-US" b="1" u="sng" dirty="0">
              <a:solidFill>
                <a:srgbClr val="FF0000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F0B6066-FEB8-4328-8427-9BEA988F3151}"/>
              </a:ext>
            </a:extLst>
          </p:cNvPr>
          <p:cNvSpPr txBox="1"/>
          <p:nvPr/>
        </p:nvSpPr>
        <p:spPr>
          <a:xfrm>
            <a:off x="4056693" y="2565321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原因を問わず</a:t>
            </a:r>
            <a:r>
              <a:rPr lang="ja-JP" altLang="en-US" b="1" u="sng" dirty="0">
                <a:solidFill>
                  <a:srgbClr val="FF0000"/>
                </a:solidFill>
              </a:rPr>
              <a:t>就業不能状態</a:t>
            </a:r>
            <a:endParaRPr kumimoji="1" lang="ja-JP" altLang="en-US" b="1" u="sng" dirty="0">
              <a:solidFill>
                <a:srgbClr val="FF0000"/>
              </a:solidFill>
            </a:endParaRPr>
          </a:p>
        </p:txBody>
      </p: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5EE0136A-558B-4F65-8418-26F3370FF119}"/>
              </a:ext>
            </a:extLst>
          </p:cNvPr>
          <p:cNvCxnSpPr/>
          <p:nvPr/>
        </p:nvCxnSpPr>
        <p:spPr>
          <a:xfrm>
            <a:off x="1688363" y="1306584"/>
            <a:ext cx="0" cy="5469147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8F206E2-BADE-4AA2-92BF-F94F8BC83EB7}"/>
              </a:ext>
            </a:extLst>
          </p:cNvPr>
          <p:cNvSpPr txBox="1"/>
          <p:nvPr/>
        </p:nvSpPr>
        <p:spPr>
          <a:xfrm>
            <a:off x="312618" y="4143185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rgbClr val="FF0000"/>
                </a:solidFill>
              </a:rPr>
              <a:t>ローン実行日⇒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09BECF4F-F176-40EE-BE9B-B07E6ADE278E}"/>
              </a:ext>
            </a:extLst>
          </p:cNvPr>
          <p:cNvSpPr/>
          <p:nvPr/>
        </p:nvSpPr>
        <p:spPr>
          <a:xfrm>
            <a:off x="4056692" y="5848476"/>
            <a:ext cx="3960121" cy="8890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B11E0051-8DDA-4D21-8C91-08430A22DCE1}"/>
              </a:ext>
            </a:extLst>
          </p:cNvPr>
          <p:cNvSpPr/>
          <p:nvPr/>
        </p:nvSpPr>
        <p:spPr>
          <a:xfrm>
            <a:off x="3047998" y="5848474"/>
            <a:ext cx="1008691" cy="8890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</a:rPr>
              <a:t>就業不能</a:t>
            </a:r>
            <a:endParaRPr lang="en-US" altLang="ja-JP" sz="12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保険金</a:t>
            </a:r>
            <a:endParaRPr kumimoji="1" lang="en-US" altLang="ja-JP" sz="1200" b="1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F3009ED1-35CE-4A98-B73A-E6B958505843}"/>
              </a:ext>
            </a:extLst>
          </p:cNvPr>
          <p:cNvSpPr txBox="1"/>
          <p:nvPr/>
        </p:nvSpPr>
        <p:spPr>
          <a:xfrm>
            <a:off x="4246809" y="6141720"/>
            <a:ext cx="5529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u="sng" dirty="0">
                <a:solidFill>
                  <a:srgbClr val="FF0000"/>
                </a:solidFill>
              </a:rPr>
              <a:t>急性心筋梗塞・脳卒中で所定の状態が</a:t>
            </a:r>
            <a:r>
              <a:rPr kumimoji="1" lang="en-US" altLang="ja-JP" b="1" u="sng" dirty="0">
                <a:solidFill>
                  <a:srgbClr val="FF0000"/>
                </a:solidFill>
              </a:rPr>
              <a:t>60</a:t>
            </a:r>
            <a:r>
              <a:rPr kumimoji="1" lang="ja-JP" altLang="en-US" b="1" u="sng" dirty="0">
                <a:solidFill>
                  <a:srgbClr val="FF0000"/>
                </a:solidFill>
              </a:rPr>
              <a:t>日以上継続</a:t>
            </a:r>
          </a:p>
        </p:txBody>
      </p:sp>
    </p:spTree>
    <p:extLst>
      <p:ext uri="{BB962C8B-B14F-4D97-AF65-F5344CB8AC3E}">
        <p14:creationId xmlns:p14="http://schemas.microsoft.com/office/powerpoint/2010/main" val="1839923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1335</TotalTime>
  <Words>643</Words>
  <Application>Microsoft Office PowerPoint</Application>
  <PresentationFormat>ワイド画面</PresentationFormat>
  <Paragraphs>238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一誠 戸田</dc:creator>
  <cp:lastModifiedBy>一誠 戸田</cp:lastModifiedBy>
  <cp:revision>50</cp:revision>
  <dcterms:created xsi:type="dcterms:W3CDTF">2021-05-13T08:07:41Z</dcterms:created>
  <dcterms:modified xsi:type="dcterms:W3CDTF">2021-08-05T00:59:05Z</dcterms:modified>
</cp:coreProperties>
</file>